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330" r:id="rId2"/>
    <p:sldId id="414" r:id="rId3"/>
    <p:sldId id="408" r:id="rId4"/>
    <p:sldId id="411" r:id="rId5"/>
    <p:sldId id="410" r:id="rId6"/>
    <p:sldId id="431" r:id="rId7"/>
    <p:sldId id="430" r:id="rId8"/>
    <p:sldId id="437" r:id="rId9"/>
    <p:sldId id="459" r:id="rId10"/>
    <p:sldId id="358" r:id="rId11"/>
    <p:sldId id="403" r:id="rId12"/>
    <p:sldId id="495" r:id="rId13"/>
    <p:sldId id="496" r:id="rId14"/>
    <p:sldId id="497" r:id="rId15"/>
    <p:sldId id="494" r:id="rId16"/>
    <p:sldId id="399" r:id="rId17"/>
    <p:sldId id="466" r:id="rId18"/>
    <p:sldId id="467" r:id="rId19"/>
    <p:sldId id="468" r:id="rId20"/>
    <p:sldId id="469" r:id="rId21"/>
    <p:sldId id="470" r:id="rId22"/>
    <p:sldId id="471" r:id="rId23"/>
    <p:sldId id="482" r:id="rId24"/>
    <p:sldId id="474" r:id="rId25"/>
    <p:sldId id="503" r:id="rId26"/>
    <p:sldId id="477" r:id="rId27"/>
    <p:sldId id="479" r:id="rId28"/>
    <p:sldId id="480" r:id="rId29"/>
    <p:sldId id="481" r:id="rId30"/>
    <p:sldId id="486" r:id="rId31"/>
    <p:sldId id="487" r:id="rId32"/>
    <p:sldId id="488" r:id="rId33"/>
    <p:sldId id="462" r:id="rId34"/>
    <p:sldId id="476" r:id="rId35"/>
    <p:sldId id="475" r:id="rId36"/>
    <p:sldId id="478" r:id="rId37"/>
    <p:sldId id="500" r:id="rId38"/>
    <p:sldId id="472" r:id="rId39"/>
    <p:sldId id="473" r:id="rId40"/>
    <p:sldId id="499" r:id="rId41"/>
    <p:sldId id="498" r:id="rId42"/>
    <p:sldId id="465" r:id="rId43"/>
    <p:sldId id="484" r:id="rId44"/>
    <p:sldId id="483" r:id="rId45"/>
    <p:sldId id="485" r:id="rId46"/>
    <p:sldId id="501" r:id="rId47"/>
    <p:sldId id="454" r:id="rId48"/>
    <p:sldId id="440" r:id="rId49"/>
    <p:sldId id="441" r:id="rId50"/>
    <p:sldId id="442" r:id="rId51"/>
    <p:sldId id="443" r:id="rId52"/>
    <p:sldId id="458" r:id="rId53"/>
    <p:sldId id="444" r:id="rId54"/>
    <p:sldId id="445" r:id="rId55"/>
    <p:sldId id="489" r:id="rId56"/>
    <p:sldId id="490" r:id="rId57"/>
    <p:sldId id="439" r:id="rId58"/>
    <p:sldId id="448" r:id="rId59"/>
    <p:sldId id="450" r:id="rId60"/>
    <p:sldId id="451" r:id="rId61"/>
    <p:sldId id="449" r:id="rId62"/>
    <p:sldId id="453" r:id="rId63"/>
    <p:sldId id="491" r:id="rId64"/>
    <p:sldId id="452" r:id="rId65"/>
    <p:sldId id="446" r:id="rId66"/>
    <p:sldId id="492" r:id="rId67"/>
    <p:sldId id="493" r:id="rId68"/>
    <p:sldId id="502" r:id="rId69"/>
    <p:sldId id="455" r:id="rId70"/>
    <p:sldId id="457" r:id="rId71"/>
    <p:sldId id="416" r:id="rId72"/>
    <p:sldId id="400" r:id="rId73"/>
    <p:sldId id="409" r:id="rId74"/>
    <p:sldId id="407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27" r:id="rId86"/>
    <p:sldId id="428" r:id="rId87"/>
    <p:sldId id="429" r:id="rId88"/>
    <p:sldId id="436" r:id="rId89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F00FF"/>
    <a:srgbClr val="DDDDDD"/>
    <a:srgbClr val="EAEAEA"/>
    <a:srgbClr val="000000"/>
    <a:srgbClr val="009900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4289" autoAdjust="0"/>
  </p:normalViewPr>
  <p:slideViewPr>
    <p:cSldViewPr>
      <p:cViewPr varScale="1">
        <p:scale>
          <a:sx n="90" d="100"/>
          <a:sy n="90" d="100"/>
        </p:scale>
        <p:origin x="102" y="45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7278F18-C8EC-471C-BBF8-FAA89C403AB8}" type="slidenum"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fld id="{47E29B03-AB83-48B6-A0DD-202F3ED6E2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1012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440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8AA0C7C-09E0-4E2E-B9B2-4ECFFD3BBBAF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3849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608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52337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6725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220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101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5362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07161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4935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409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80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19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56774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945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78860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8865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769DC4B-428C-4D21-8729-7884A07E3CBF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23675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354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1856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85954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43614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614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4ABD21-AC9D-440B-83A7-536B819C9B31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76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D03FEC-6109-4874-9922-F84446C1828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29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61552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8A0B5FF-481D-4353-AD0B-BEC5145BFE75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7728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2CC2C1E-932C-4358-AED8-DB6A64CC90FB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57605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8599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216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4235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49328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43903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85248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2919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C8F6A27-1EDA-4B74-8705-2C6CE14B6D83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17536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39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30713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271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5752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7667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84473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A06E393-A18E-4C64-825D-04AE3612171A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2716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107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75AF8B-820F-43AA-A1CB-710274A57867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1932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A922D-6A5C-4A21-A9F1-0AEB15C7386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45553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F2D5F02-72E4-460D-BE87-B41E6814107E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680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F57EEF-832C-45BA-A567-3EBFA0DB15E1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94136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42DEBA-F995-466D-80D9-9CDD7C3C6B22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49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9401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BA0AB3A-D88F-435F-B64E-4F07952D4F8B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219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915E0-71F9-44B5-853D-FF82F81DEA40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75778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8E885F3-F3A9-4E56-A8E5-F668B0C2CD58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7168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26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155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9697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5CE2D-CFF7-44DF-953A-BBE5A9AA24EB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781576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A20979E-9ED4-4CC0-AF97-847B2884D36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04614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9DC32A-220A-415C-B7A4-B09DD687068F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784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12E8977-C01D-467C-9A9B-62B98ACB3055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808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3E5AE51-AD71-44E7-9A05-0E7E8C4B6748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59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0469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27F422-EA15-40E3-9ACB-363027E1E15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433180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4428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74778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683A6F5-1E4A-423F-A20A-B46AF6C16908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376994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5620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25922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176237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91EB5D9-5CF0-4AF5-8219-2B9C18D73F6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01978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20080D-B615-4A3A-B154-EAB57329EA12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7457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8B0DAD7-8CF1-47BC-A145-4B1CA7018A5C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38332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72DF7A5-FB4C-4727-9CC5-546A7004E593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69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81119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E6B3FC-B7FE-4064-B437-31E575711175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591428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6A4A4C-FA6B-43ED-B188-0AA322C348C3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548845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29FFB23-8901-4828-961B-CE9E80A9CC6A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78926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DB84A0-6938-4854-ACBA-84826E27B08B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97445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A8E36F4-9863-419D-9B3E-1D2919B958D8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4699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AA7C7DA-1981-454A-B099-D771C914B482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93476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E1B2278-1B00-40DE-BFDE-8F08F93F56A3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235581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21028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B61E3FB-CF9D-412D-9ECD-79B881B73AB4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37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739104-AEF8-4E14-BA05-6C7E88DCCCD2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3233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AB1B77E-36B2-4EDB-8796-451E3E910896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79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729913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F4F2DD-B92B-49CD-AF2E-82EF22AD2AB8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80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192203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E3E27AB-B02C-4244-B0B1-4B407E96D1D1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81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493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C4855DB-0A08-43D8-82DA-D26B962BB23B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82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63172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EF490C0-4604-4D31-952A-CD27C6465DB9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83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25996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877024-5641-4F77-8690-CB3D43162934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84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4823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408E336-7B6D-4216-BA52-84C8B35D6C79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85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481318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A60106-9010-4650-803A-97811FE4B469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86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49263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87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263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9555D64-85C1-40F0-BEDA-8904E8D4CA98}" type="slidenum"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eaLnBrk="1" hangingPunct="1"/>
              <a:t>8</a:t>
            </a:fld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10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bscom.co.kr/main/main.asp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woorifis.com/main.asp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EB0746A-D4CF-498D-80F0-CC8BDE3F22B3}" type="slidenum">
              <a:rPr lang="en-US" altLang="ko-KR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Picture 11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i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337300"/>
            <a:ext cx="1839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0F452-B087-4257-A29B-CEEAE639D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3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6C53D-8AE9-4ADF-8D29-F85B348F9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560E7-1BB2-4EE2-A079-728B5E01E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875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1CF8D-C931-4FBF-B1CA-1365883E27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8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FCE1A-AE70-49B1-8D61-3E8BADB90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0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1A43A-A3A8-4F4B-B415-A3EF63DF7D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40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EF8F-FBC7-4E55-86E6-4B95B3F8C5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3577-D9E7-47F6-88C0-31C5E2D9EC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9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F8BC1-738C-4967-B722-40980404CD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5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EFEC4-5D43-43E2-842A-CC447F8E85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264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A4D9E-735C-48EC-82EA-5951EFDEC4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978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8AEC-4634-4B9D-A99A-758AD44F63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35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7AFE-BEA3-46F4-9E94-21609CEE9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5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kbscom.co.kr/main/main.asp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defRPr/>
            </a:pPr>
            <a:fld id="{282334AD-9F9B-4B13-97B5-B1914DFEBC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F0DD5C8-D3EC-457E-B339-47C65F28CF4D}" type="slidenum">
              <a:rPr lang="en-US" altLang="ko-KR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 algn="r">
                <a:defRPr/>
              </a:pPr>
              <a:t>‹#›</a:t>
            </a:fld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7" name="Picture 17" descr="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jpeg"/><Relationship Id="rId4" Type="http://schemas.openxmlformats.org/officeDocument/2006/relationships/image" Target="../media/image8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77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jpeg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jpeg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mailto:ljs@kbscom.co.kr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jslee@kbscom.co.kr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4665663" y="6437313"/>
            <a:ext cx="1841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3381375"/>
            <a:ext cx="90201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11188" y="2781300"/>
            <a:ext cx="8601075" cy="512763"/>
          </a:xfrm>
          <a:noFill/>
        </p:spPr>
        <p:txBody>
          <a:bodyPr lIns="72000" tIns="72000" rIns="72000" bIns="72000" anchor="b"/>
          <a:lstStyle/>
          <a:p>
            <a:pPr algn="l" eaLnBrk="1" hangingPunct="1"/>
            <a:r>
              <a:rPr lang="en-US" altLang="ko-KR" sz="2400" b="1" dirty="0" err="1" smtClean="0">
                <a:solidFill>
                  <a:srgbClr val="3366FF"/>
                </a:solidFill>
                <a:latin typeface="Arial Narrow" pitchFamily="34" charset="0"/>
              </a:rPr>
              <a:t>DMExpress</a:t>
            </a:r>
            <a:r>
              <a:rPr lang="en-US" altLang="ko-KR" sz="2400" b="1" dirty="0" smtClean="0">
                <a:solidFill>
                  <a:srgbClr val="3366FF"/>
                </a:solidFill>
                <a:latin typeface="Arial Narrow" pitchFamily="34" charset="0"/>
              </a:rPr>
              <a:t>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 Narrow" pitchFamily="34" charset="0"/>
              </a:rPr>
              <a:t>교육 자료 </a:t>
            </a:r>
            <a:r>
              <a:rPr lang="en-US" altLang="ko-KR" sz="2400" b="1" dirty="0" smtClean="0">
                <a:solidFill>
                  <a:srgbClr val="3366FF"/>
                </a:solidFill>
                <a:latin typeface="Arial Narrow" pitchFamily="34" charset="0"/>
              </a:rPr>
              <a:t>–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 Narrow" pitchFamily="34" charset="0"/>
              </a:rPr>
              <a:t>화면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631825" y="3557588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16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한국비지네스써비스</a:t>
            </a:r>
            <a:r>
              <a:rPr lang="ko-KR" altLang="en-US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㈜</a:t>
            </a:r>
          </a:p>
        </p:txBody>
      </p:sp>
      <p:graphicFrame>
        <p:nvGraphicFramePr>
          <p:cNvPr id="1026" name="Object 21"/>
          <p:cNvGraphicFramePr>
            <a:graphicFrameLocks noChangeAspect="1"/>
          </p:cNvGraphicFramePr>
          <p:nvPr/>
        </p:nvGraphicFramePr>
        <p:xfrm>
          <a:off x="7905750" y="4868863"/>
          <a:ext cx="14049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비트맵 이미지" r:id="rId4" imgW="2924583" imgH="3448531" progId="Paint.Picture">
                  <p:embed/>
                </p:oleObj>
              </mc:Choice>
              <mc:Fallback>
                <p:oleObj name="비트맵 이미지" r:id="rId4" imgW="2924583" imgH="3448531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868863"/>
                        <a:ext cx="14049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구현 초기 화면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34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239963" y="1338263"/>
            <a:ext cx="257175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071563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구현할 업무에 맞는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선택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Copy, Join, Merge, Sort)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67338" y="1681163"/>
            <a:ext cx="15859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596063" y="2214563"/>
            <a:ext cx="1857375" cy="500062"/>
          </a:xfrm>
          <a:prstGeom prst="wedgeRoundRectCallout">
            <a:avLst>
              <a:gd name="adj1" fmla="val -30698"/>
              <a:gd name="adj2" fmla="val -6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연결할 서버와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DB, </a:t>
            </a:r>
          </a:p>
          <a:p>
            <a:pPr algn="ctr">
              <a:defRPr/>
            </a:pPr>
            <a:r>
              <a:rPr lang="ko-KR" altLang="en-US" sz="1200" b="1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메터데이터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정보 입력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238375" y="3462338"/>
            <a:ext cx="642938" cy="8239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66688" y="3500438"/>
            <a:ext cx="1857375" cy="1071562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프린트와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미리 보기 기능으로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문서 작업에 도움 </a:t>
            </a:r>
          </a:p>
        </p:txBody>
      </p:sp>
      <p:pic>
        <p:nvPicPr>
          <p:cNvPr id="14348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3929063"/>
            <a:ext cx="4600575" cy="132873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 정보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143000"/>
            <a:ext cx="1857375" cy="1071563"/>
          </a:xfrm>
          <a:prstGeom prst="wedgeRoundRectCallout">
            <a:avLst>
              <a:gd name="adj1" fmla="val 20584"/>
              <a:gd name="adj2" fmla="val 62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Database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 화면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(Oracle, DB2, Sybase, SQL Server, </a:t>
            </a:r>
            <a:r>
              <a:rPr lang="en-US" altLang="ko-KR" sz="1200" b="1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Teradata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200" b="1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Netteza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ODBC, etc)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67338" y="16811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167563" y="1285875"/>
            <a:ext cx="1857375" cy="1000125"/>
          </a:xfrm>
          <a:prstGeom prst="wedgeRoundRectCallout">
            <a:avLst>
              <a:gd name="adj1" fmla="val -24032"/>
              <a:gd name="adj2" fmla="val 5805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연결 정보 설정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(ftp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서버 연결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428875"/>
            <a:ext cx="352107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8" y="2428875"/>
            <a:ext cx="34163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35" idx="1"/>
            <a:endCxn id="109570" idx="3"/>
          </p:cNvCxnSpPr>
          <p:nvPr/>
        </p:nvCxnSpPr>
        <p:spPr>
          <a:xfrm rot="10800000" flipV="1">
            <a:off x="4381500" y="1905000"/>
            <a:ext cx="985838" cy="2249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5" idx="3"/>
            <a:endCxn id="109571" idx="0"/>
          </p:cNvCxnSpPr>
          <p:nvPr/>
        </p:nvCxnSpPr>
        <p:spPr>
          <a:xfrm>
            <a:off x="6381750" y="1905000"/>
            <a:ext cx="649288" cy="523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4452938" y="4429125"/>
            <a:ext cx="1000125" cy="1000125"/>
          </a:xfrm>
          <a:prstGeom prst="wedgeRoundRectCallout">
            <a:avLst>
              <a:gd name="adj1" fmla="val -72751"/>
              <a:gd name="adj2" fmla="val -23176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기종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동시 연결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변수처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5367338" y="1681163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664967" y="3425924"/>
            <a:ext cx="1857375" cy="1072133"/>
          </a:xfrm>
          <a:prstGeom prst="wedgeRoundRectCallout">
            <a:avLst>
              <a:gd name="adj1" fmla="val -58904"/>
              <a:gd name="adj2" fmla="val 20913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Database </a:t>
            </a: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명</a:t>
            </a: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DB User name / Password </a:t>
            </a: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</a:t>
            </a:r>
            <a:endParaRPr lang="en-US" altLang="ko-KR" sz="1200" b="1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변수처리</a:t>
            </a:r>
            <a:endParaRPr lang="en-US" altLang="ko-KR" sz="1200" b="1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 선언은 상단 메뉴의 </a:t>
            </a: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Status</a:t>
            </a: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에서 진행</a:t>
            </a: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467226" y="1905001"/>
            <a:ext cx="900112" cy="1733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8" y="2125935"/>
            <a:ext cx="3821430" cy="371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631508" y="3068960"/>
            <a:ext cx="3821430" cy="13681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9" name="Picture 3" descr="D:\Z_Temp\SyncSort\UFO\Docu\교육자료\GUI\DMEx_Pic\DMEx_Table\Master_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4426433"/>
            <a:ext cx="2295525" cy="1533525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3286300" y="5013176"/>
            <a:ext cx="999950" cy="36004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화살표 연결선 20"/>
          <p:cNvCxnSpPr>
            <a:stCxn id="20" idx="3"/>
            <a:endCxn id="4099" idx="1"/>
          </p:cNvCxnSpPr>
          <p:nvPr/>
        </p:nvCxnSpPr>
        <p:spPr>
          <a:xfrm>
            <a:off x="4286250" y="5193196"/>
            <a:ext cx="24479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DB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 정보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변수처리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18950" y="1686124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stCxn id="35" idx="3"/>
            <a:endCxn id="5122" idx="1"/>
          </p:cNvCxnSpPr>
          <p:nvPr/>
        </p:nvCxnSpPr>
        <p:spPr>
          <a:xfrm>
            <a:off x="1405530" y="1909962"/>
            <a:ext cx="2494511" cy="1688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41" y="1427162"/>
            <a:ext cx="5007769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043203" y="2780928"/>
            <a:ext cx="3821430" cy="13681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546550" y="4365104"/>
            <a:ext cx="185737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변수이름 과 </a:t>
            </a: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Value</a:t>
            </a: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정의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36" y="2564904"/>
            <a:ext cx="864096" cy="144016"/>
          </a:xfrm>
          <a:prstGeom prst="round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025230" y="1686124"/>
            <a:ext cx="2232026" cy="759903"/>
          </a:xfrm>
          <a:prstGeom prst="wedgeRoundRectCallout">
            <a:avLst>
              <a:gd name="adj1" fmla="val -37365"/>
              <a:gd name="adj2" fmla="val 6663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번째 탭의 </a:t>
            </a:r>
            <a:endParaRPr lang="en-US" altLang="ko-KR" sz="1200" b="1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“Environment Variables”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9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" y="113855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 </a:t>
            </a:r>
            <a:r>
              <a:rPr lang="ko-KR" altLang="en-US" b="1" dirty="0" err="1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디렉토리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지정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3992960" y="1412776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6" y="2924924"/>
            <a:ext cx="3274695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85047" y="3519010"/>
            <a:ext cx="2304257" cy="34203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471889" y="4077072"/>
            <a:ext cx="185737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SORT, JOIN </a:t>
            </a: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 시 사용 할 </a:t>
            </a:r>
            <a:endParaRPr lang="en-US" altLang="ko-KR" sz="1200" b="1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temp </a:t>
            </a:r>
            <a:r>
              <a:rPr lang="ko-KR" altLang="en-US" sz="1200" b="1" dirty="0" err="1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디렉토리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지정</a:t>
            </a:r>
            <a:endParaRPr lang="ko-KR" altLang="en-US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6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2649538" y="2565400"/>
            <a:ext cx="423705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본 </a:t>
            </a:r>
            <a:r>
              <a:rPr lang="ko-KR" altLang="en-US" sz="7200" dirty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1849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392654" y="2276475"/>
            <a:ext cx="26404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COPY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406502" y="4427587"/>
            <a:ext cx="2876550" cy="504056"/>
            <a:chOff x="3514725" y="5474754"/>
            <a:chExt cx="2876550" cy="5040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725" y="5517232"/>
              <a:ext cx="287655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063058" y="5474754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Delimited File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모서리가 둥근 사각형 설명선 37"/>
          <p:cNvSpPr/>
          <p:nvPr/>
        </p:nvSpPr>
        <p:spPr>
          <a:xfrm>
            <a:off x="560512" y="2132856"/>
            <a:ext cx="1857375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(Delimiter)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포함 파일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8" y="1255713"/>
            <a:ext cx="6888480" cy="200406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655069" y="2329110"/>
            <a:ext cx="5186363" cy="3836194"/>
            <a:chOff x="3655069" y="2329110"/>
            <a:chExt cx="5186363" cy="3836194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069" y="2329110"/>
              <a:ext cx="5186363" cy="383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3795661" y="3542213"/>
              <a:ext cx="4236715" cy="1368152"/>
            </a:xfrm>
            <a:prstGeom prst="roundRect">
              <a:avLst>
                <a:gd name="adj" fmla="val 7616"/>
              </a:avLst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4" name="모서리가 둥근 사각형 설명선 33"/>
          <p:cNvSpPr/>
          <p:nvPr/>
        </p:nvSpPr>
        <p:spPr>
          <a:xfrm>
            <a:off x="7848600" y="4581128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포함한 파일의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Delimited File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412776"/>
            <a:ext cx="4543425" cy="47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354041" y="2103194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360712" y="1874738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817096" y="5120381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61895" y="5439946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6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Delimited File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0552" y="3560980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04" y="3751053"/>
            <a:ext cx="2900363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2293268"/>
            <a:ext cx="4493419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35946" y="4231857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38925" y="1129223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정의할 수 있는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4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457200" indent="-457200" algn="r" defTabSz="785813" eaLnBrk="0" latinLnBrk="0" hangingPunct="0">
              <a:buFontTx/>
              <a:buAutoNum type="romanUcPeriod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Overview</a:t>
            </a:r>
            <a:endParaRPr kumimoji="0" lang="ko-KR" altLang="en-US" sz="1000" dirty="0">
              <a:latin typeface="Arial Narrow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Arial" charset="0"/>
                <a:ea typeface="나눔스퀘어라운드 Bold" panose="020B0600000101010101" pitchFamily="50" charset="-127"/>
              </a:rPr>
              <a:t>DMExpress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란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?</a:t>
            </a: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지원 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DBMS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와 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Accelerator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Arial" charset="0"/>
                <a:ea typeface="나눔스퀘어라운드 Bold" panose="020B0600000101010101" pitchFamily="50" charset="-127"/>
              </a:rPr>
              <a:t>DMExpress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구성과 실행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Task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와 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Job Editor 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개념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Positional File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9" y="1052736"/>
            <a:ext cx="7800975" cy="130302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28588" y="1204183"/>
            <a:ext cx="1591693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Fixed 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(Positional)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40" y="1916832"/>
            <a:ext cx="5958840" cy="425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7814059" y="4736340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파일의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3429000"/>
            <a:ext cx="5264447" cy="115212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Positional File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129223"/>
            <a:ext cx="4922520" cy="49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426049" y="1857256"/>
            <a:ext cx="3911327" cy="41961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2720" y="1628800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056457" y="4986643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01256" y="5306208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Positional File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136576" y="4509120"/>
            <a:ext cx="3960439" cy="64807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568" y="2780928"/>
            <a:ext cx="6552728" cy="136815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98" y="2996952"/>
            <a:ext cx="3820477" cy="32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2" idx="3"/>
            <a:endCxn id="4098" idx="1"/>
          </p:cNvCxnSpPr>
          <p:nvPr/>
        </p:nvCxnSpPr>
        <p:spPr>
          <a:xfrm flipV="1">
            <a:off x="5097015" y="4603820"/>
            <a:ext cx="788483" cy="2293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04295" y="1556792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따른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769555" y="1772816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조건을 입력하는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8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Partition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844587" y="2740670"/>
            <a:ext cx="3964397" cy="25628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8904" y="2996952"/>
            <a:ext cx="1167644" cy="946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1" y="2308597"/>
            <a:ext cx="4379119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54426" y="2628354"/>
            <a:ext cx="4284191" cy="195277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756667" y="4824933"/>
            <a:ext cx="1857375" cy="1071563"/>
          </a:xfrm>
          <a:prstGeom prst="wedgeRoundRectCallout">
            <a:avLst>
              <a:gd name="adj1" fmla="val -21467"/>
              <a:gd name="adj2" fmla="val -69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수량이나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사이즈 별로 출력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Copy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891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24138"/>
            <a:ext cx="3157538" cy="2143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0" y="2286000"/>
            <a:ext cx="2500313" cy="285750"/>
          </a:xfrm>
          <a:prstGeom prst="wedgeRoundRectCallout">
            <a:avLst>
              <a:gd name="adj1" fmla="val -27269"/>
              <a:gd name="adj2" fmla="val 7745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조건에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따른 필터 기능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 입력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024813" y="1785938"/>
            <a:ext cx="1500187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Bulk Filter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 별 필터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9650" y="3062288"/>
            <a:ext cx="3157538" cy="4381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38250" y="3643313"/>
            <a:ext cx="2500313" cy="285750"/>
          </a:xfrm>
          <a:prstGeom prst="wedgeRoundRectCallout">
            <a:avLst>
              <a:gd name="adj1" fmla="val -27269"/>
              <a:gd name="adj2" fmla="val -92548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다중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Output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57313"/>
            <a:ext cx="2640013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041650"/>
            <a:ext cx="3754437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440832" y="2276475"/>
            <a:ext cx="2571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SORT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65848" y="4441416"/>
            <a:ext cx="2883296" cy="504056"/>
            <a:chOff x="453377" y="3016002"/>
            <a:chExt cx="2883296" cy="504056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77" y="3067408"/>
              <a:ext cx="285750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696369" y="3016002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5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009577" y="3049269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420888"/>
            <a:ext cx="3634693" cy="40633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2" y="1628800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169086" y="2190441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32301" y="2619897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>
            <a:off x="6573243" y="2854540"/>
            <a:ext cx="1944278" cy="1000125"/>
          </a:xfrm>
          <a:prstGeom prst="wedgeRoundRectCallout">
            <a:avLst>
              <a:gd name="adj1" fmla="val -22084"/>
              <a:gd name="adj2" fmla="val -6670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Ascending, Descending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97078" y="3373653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296816" y="3854612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 시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094006"/>
            <a:ext cx="2707005" cy="20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105190" y="3649650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– Unique Key 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1280592" y="2837871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348880"/>
            <a:ext cx="4368590" cy="27360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254849" y="2476079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819626" y="3356836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27738" y="3632833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26" y="1484784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891603" y="3558512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099484" y="4281931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“Retain only one record”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– Unique Key 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5467126" y="4581128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4568" y="2852936"/>
            <a:ext cx="3683695" cy="10081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08584" y="411678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레이아웃의 배치나 신규 필드 추가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240146"/>
            <a:ext cx="4487228" cy="4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748263" y="335699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85048" y="2852936"/>
            <a:ext cx="41764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– Partition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064568" y="2553325"/>
            <a:ext cx="3683695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748263" y="270313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16968" y="2924944"/>
            <a:ext cx="6256312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76" y="548680"/>
            <a:ext cx="2820353" cy="2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43" y="2876892"/>
            <a:ext cx="4087177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4520952" y="3224555"/>
            <a:ext cx="1025391" cy="85251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546343" y="3501008"/>
            <a:ext cx="4176464" cy="105609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6124" y="465313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별로 구분되어서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 생성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I.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Overview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955675"/>
            <a:ext cx="9286875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란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?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는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고성능 엔진으로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데이터를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추출</a:t>
            </a:r>
            <a:r>
              <a:rPr kumimoji="0"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변환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정제</a:t>
            </a:r>
            <a:r>
              <a:rPr kumimoji="0"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로드하는</a:t>
            </a:r>
            <a:r>
              <a:rPr kumimoji="0"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제품입니다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. </a:t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여러분의 윈도우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desktop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에서 모든 데이터 가공처리를 위한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application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을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GUI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를 이용해서 디자인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스케줄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조정할 수 있습니다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.</a:t>
            </a: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Data Transformation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방식</a:t>
            </a:r>
            <a:endParaRPr kumimoji="0" lang="en-US" altLang="ko-KR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</p:txBody>
      </p:sp>
      <p:grpSp>
        <p:nvGrpSpPr>
          <p:cNvPr id="6150" name="그룹 72"/>
          <p:cNvGrpSpPr>
            <a:grpSpLocks/>
          </p:cNvGrpSpPr>
          <p:nvPr/>
        </p:nvGrpSpPr>
        <p:grpSpPr bwMode="auto">
          <a:xfrm>
            <a:off x="738188" y="2714625"/>
            <a:ext cx="4000500" cy="1214438"/>
            <a:chOff x="738186" y="2714620"/>
            <a:chExt cx="4000500" cy="1214446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8186" y="2714620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201" name="그룹 42"/>
            <p:cNvGrpSpPr>
              <a:grpSpLocks/>
            </p:cNvGrpSpPr>
            <p:nvPr/>
          </p:nvGrpSpPr>
          <p:grpSpPr bwMode="auto">
            <a:xfrm>
              <a:off x="930271" y="2886071"/>
              <a:ext cx="3522663" cy="898525"/>
              <a:chOff x="2994036" y="2428868"/>
              <a:chExt cx="3522663" cy="898525"/>
            </a:xfrm>
          </p:grpSpPr>
          <p:grpSp>
            <p:nvGrpSpPr>
              <p:cNvPr id="6202" name="Group 73"/>
              <p:cNvGrpSpPr>
                <a:grpSpLocks/>
              </p:cNvGrpSpPr>
              <p:nvPr/>
            </p:nvGrpSpPr>
            <p:grpSpPr bwMode="auto">
              <a:xfrm>
                <a:off x="3009911" y="2430456"/>
                <a:ext cx="801688" cy="811212"/>
                <a:chOff x="2739" y="997"/>
                <a:chExt cx="505" cy="511"/>
              </a:xfrm>
            </p:grpSpPr>
            <p:sp>
              <p:nvSpPr>
                <p:cNvPr id="9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11" name="AutoShape 43"/>
              <p:cNvSpPr>
                <a:spLocks noChangeArrowheads="1"/>
              </p:cNvSpPr>
              <p:nvPr/>
            </p:nvSpPr>
            <p:spPr bwMode="auto">
              <a:xfrm>
                <a:off x="5651513" y="2552694"/>
                <a:ext cx="849313" cy="593729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204" name="Text Box 44"/>
              <p:cNvSpPr txBox="1">
                <a:spLocks noChangeArrowheads="1"/>
              </p:cNvSpPr>
              <p:nvPr/>
            </p:nvSpPr>
            <p:spPr bwMode="auto">
              <a:xfrm>
                <a:off x="5670561" y="2684456"/>
                <a:ext cx="846138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Flat Files</a:t>
                </a:r>
              </a:p>
            </p:txBody>
          </p:sp>
          <p:sp>
            <p:nvSpPr>
              <p:cNvPr id="13" name="AutoShape 45"/>
              <p:cNvSpPr>
                <a:spLocks noChangeArrowheads="1"/>
              </p:cNvSpPr>
              <p:nvPr/>
            </p:nvSpPr>
            <p:spPr bwMode="auto">
              <a:xfrm>
                <a:off x="3859226" y="2736845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206" name="Text Box 46"/>
              <p:cNvSpPr txBox="1">
                <a:spLocks noChangeArrowheads="1"/>
              </p:cNvSpPr>
              <p:nvPr/>
            </p:nvSpPr>
            <p:spPr bwMode="auto">
              <a:xfrm>
                <a:off x="4184661" y="2541581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Tables / files</a:t>
                </a:r>
              </a:p>
            </p:txBody>
          </p:sp>
          <p:sp>
            <p:nvSpPr>
              <p:cNvPr id="6207" name="Text Box 47"/>
              <p:cNvSpPr txBox="1">
                <a:spLocks noChangeArrowheads="1"/>
              </p:cNvSpPr>
              <p:nvPr/>
            </p:nvSpPr>
            <p:spPr bwMode="auto">
              <a:xfrm>
                <a:off x="4102111" y="2927343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Fixed / variable</a:t>
                </a:r>
              </a:p>
            </p:txBody>
          </p:sp>
          <p:grpSp>
            <p:nvGrpSpPr>
              <p:cNvPr id="6208" name="Group 80"/>
              <p:cNvGrpSpPr>
                <a:grpSpLocks/>
              </p:cNvGrpSpPr>
              <p:nvPr/>
            </p:nvGrpSpPr>
            <p:grpSpPr bwMode="auto">
              <a:xfrm>
                <a:off x="2994036" y="2428868"/>
                <a:ext cx="865188" cy="898525"/>
                <a:chOff x="4499" y="1170"/>
                <a:chExt cx="545" cy="374"/>
              </a:xfrm>
            </p:grpSpPr>
            <p:sp>
              <p:nvSpPr>
                <p:cNvPr id="18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3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1" name="그룹 68"/>
          <p:cNvGrpSpPr>
            <a:grpSpLocks/>
          </p:cNvGrpSpPr>
          <p:nvPr/>
        </p:nvGrpSpPr>
        <p:grpSpPr bwMode="auto">
          <a:xfrm>
            <a:off x="738188" y="4357688"/>
            <a:ext cx="4000500" cy="1214437"/>
            <a:chOff x="4738714" y="2614607"/>
            <a:chExt cx="4000500" cy="121444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738714" y="2614607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186" name="그룹 43"/>
            <p:cNvGrpSpPr>
              <a:grpSpLocks/>
            </p:cNvGrpSpPr>
            <p:nvPr/>
          </p:nvGrpSpPr>
          <p:grpSpPr bwMode="auto">
            <a:xfrm>
              <a:off x="4953000" y="2786058"/>
              <a:ext cx="3522662" cy="906463"/>
              <a:chOff x="2992449" y="4013193"/>
              <a:chExt cx="3522662" cy="906463"/>
            </a:xfrm>
          </p:grpSpPr>
          <p:grpSp>
            <p:nvGrpSpPr>
              <p:cNvPr id="6187" name="Group 73"/>
              <p:cNvGrpSpPr>
                <a:grpSpLocks/>
              </p:cNvGrpSpPr>
              <p:nvPr/>
            </p:nvGrpSpPr>
            <p:grpSpPr bwMode="auto">
              <a:xfrm>
                <a:off x="3008324" y="4022718"/>
                <a:ext cx="801687" cy="811213"/>
                <a:chOff x="2739" y="997"/>
                <a:chExt cx="505" cy="511"/>
              </a:xfrm>
            </p:grpSpPr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2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88" name="Text Box 44"/>
              <p:cNvSpPr txBox="1">
                <a:spLocks noChangeArrowheads="1"/>
              </p:cNvSpPr>
              <p:nvPr/>
            </p:nvSpPr>
            <p:spPr bwMode="auto">
              <a:xfrm>
                <a:off x="5668974" y="4276718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Flat Files</a:t>
                </a:r>
              </a:p>
            </p:txBody>
          </p:sp>
          <p:sp>
            <p:nvSpPr>
              <p:cNvPr id="24" name="AutoShape 45"/>
              <p:cNvSpPr>
                <a:spLocks noChangeArrowheads="1"/>
              </p:cNvSpPr>
              <p:nvPr/>
            </p:nvSpPr>
            <p:spPr bwMode="auto">
              <a:xfrm>
                <a:off x="3857663" y="4329107"/>
                <a:ext cx="1766887" cy="217490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190" name="Text Box 46"/>
              <p:cNvSpPr txBox="1">
                <a:spLocks noChangeArrowheads="1"/>
              </p:cNvSpPr>
              <p:nvPr/>
            </p:nvSpPr>
            <p:spPr bwMode="auto">
              <a:xfrm>
                <a:off x="4183074" y="4133843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Tables / files</a:t>
                </a:r>
              </a:p>
            </p:txBody>
          </p:sp>
          <p:sp>
            <p:nvSpPr>
              <p:cNvPr id="6191" name="Text Box 47"/>
              <p:cNvSpPr txBox="1">
                <a:spLocks noChangeArrowheads="1"/>
              </p:cNvSpPr>
              <p:nvPr/>
            </p:nvSpPr>
            <p:spPr bwMode="auto">
              <a:xfrm>
                <a:off x="4100524" y="4519606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Fixed / variable</a:t>
                </a:r>
              </a:p>
            </p:txBody>
          </p:sp>
          <p:grpSp>
            <p:nvGrpSpPr>
              <p:cNvPr id="6192" name="Group 74"/>
              <p:cNvGrpSpPr>
                <a:grpSpLocks/>
              </p:cNvGrpSpPr>
              <p:nvPr/>
            </p:nvGrpSpPr>
            <p:grpSpPr bwMode="auto">
              <a:xfrm>
                <a:off x="5675324" y="4013193"/>
                <a:ext cx="801687" cy="811213"/>
                <a:chOff x="2739" y="997"/>
                <a:chExt cx="505" cy="511"/>
              </a:xfrm>
            </p:grpSpPr>
            <p:sp>
              <p:nvSpPr>
                <p:cNvPr id="28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93" name="Group 80"/>
              <p:cNvGrpSpPr>
                <a:grpSpLocks/>
              </p:cNvGrpSpPr>
              <p:nvPr/>
            </p:nvGrpSpPr>
            <p:grpSpPr bwMode="auto">
              <a:xfrm>
                <a:off x="2992449" y="4021131"/>
                <a:ext cx="865187" cy="898525"/>
                <a:chOff x="4499" y="1170"/>
                <a:chExt cx="545" cy="374"/>
              </a:xfrm>
            </p:grpSpPr>
            <p:sp>
              <p:nvSpPr>
                <p:cNvPr id="31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3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2" name="그룹 70"/>
          <p:cNvGrpSpPr>
            <a:grpSpLocks/>
          </p:cNvGrpSpPr>
          <p:nvPr/>
        </p:nvGrpSpPr>
        <p:grpSpPr bwMode="auto">
          <a:xfrm>
            <a:off x="5095875" y="2705100"/>
            <a:ext cx="4000500" cy="1214438"/>
            <a:chOff x="595282" y="4286256"/>
            <a:chExt cx="4000500" cy="121444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174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6175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34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3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6176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Flat Files</a:t>
                </a:r>
              </a:p>
            </p:txBody>
          </p:sp>
          <p:sp>
            <p:nvSpPr>
              <p:cNvPr id="37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8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178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Tables / files</a:t>
                </a:r>
              </a:p>
            </p:txBody>
          </p:sp>
          <p:sp>
            <p:nvSpPr>
              <p:cNvPr id="6179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Fixed / variable</a:t>
                </a:r>
              </a:p>
            </p:txBody>
          </p:sp>
          <p:grpSp>
            <p:nvGrpSpPr>
              <p:cNvPr id="6180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4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</p:grpSp>
      </p:grpSp>
      <p:grpSp>
        <p:nvGrpSpPr>
          <p:cNvPr id="6153" name="그룹 71"/>
          <p:cNvGrpSpPr>
            <a:grpSpLocks/>
          </p:cNvGrpSpPr>
          <p:nvPr/>
        </p:nvGrpSpPr>
        <p:grpSpPr bwMode="auto">
          <a:xfrm>
            <a:off x="5095875" y="4000500"/>
            <a:ext cx="4000500" cy="2214563"/>
            <a:chOff x="4810124" y="3929082"/>
            <a:chExt cx="4000500" cy="2214562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4810124" y="3929082"/>
              <a:ext cx="4000500" cy="2214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155" name="그룹 63"/>
            <p:cNvGrpSpPr>
              <a:grpSpLocks/>
            </p:cNvGrpSpPr>
            <p:nvPr/>
          </p:nvGrpSpPr>
          <p:grpSpPr bwMode="auto">
            <a:xfrm>
              <a:off x="4945088" y="4051318"/>
              <a:ext cx="3651250" cy="1949450"/>
              <a:chOff x="5068888" y="3851275"/>
              <a:chExt cx="3579812" cy="1949450"/>
            </a:xfrm>
          </p:grpSpPr>
          <p:grpSp>
            <p:nvGrpSpPr>
              <p:cNvPr id="6156" name="Group 73"/>
              <p:cNvGrpSpPr>
                <a:grpSpLocks/>
              </p:cNvGrpSpPr>
              <p:nvPr/>
            </p:nvGrpSpPr>
            <p:grpSpPr bwMode="auto">
              <a:xfrm>
                <a:off x="5094288" y="4989513"/>
                <a:ext cx="801687" cy="811212"/>
                <a:chOff x="2739" y="997"/>
                <a:chExt cx="505" cy="511"/>
              </a:xfrm>
            </p:grpSpPr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3" y="1206"/>
                  <a:ext cx="448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7" name="Group 74"/>
              <p:cNvGrpSpPr>
                <a:grpSpLocks/>
              </p:cNvGrpSpPr>
              <p:nvPr/>
            </p:nvGrpSpPr>
            <p:grpSpPr bwMode="auto">
              <a:xfrm>
                <a:off x="7783513" y="3851275"/>
                <a:ext cx="801687" cy="811213"/>
                <a:chOff x="2739" y="997"/>
                <a:chExt cx="505" cy="511"/>
              </a:xfrm>
            </p:grpSpPr>
            <p:sp>
              <p:nvSpPr>
                <p:cNvPr id="5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5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7" y="1206"/>
                  <a:ext cx="448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6158" name="그룹 93"/>
              <p:cNvGrpSpPr>
                <a:grpSpLocks/>
              </p:cNvGrpSpPr>
              <p:nvPr/>
            </p:nvGrpSpPr>
            <p:grpSpPr bwMode="auto">
              <a:xfrm>
                <a:off x="5068888" y="3922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5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975" y="1898651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616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Flat Files</a:t>
                  </a:r>
                </a:p>
              </p:txBody>
            </p:sp>
          </p:grpSp>
          <p:sp>
            <p:nvSpPr>
              <p:cNvPr id="56" name="오른쪽 화살표 55"/>
              <p:cNvSpPr/>
              <p:nvPr/>
            </p:nvSpPr>
            <p:spPr bwMode="auto">
              <a:xfrm rot="1576195">
                <a:off x="6093000" y="4364039"/>
                <a:ext cx="54942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 bwMode="auto">
              <a:xfrm rot="19220366">
                <a:off x="6080549" y="5111751"/>
                <a:ext cx="550980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 bwMode="auto">
              <a:xfrm rot="19756327">
                <a:off x="7160718" y="4351339"/>
                <a:ext cx="550980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6162" name="Picture 5" descr="DMExpress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688" y="4554538"/>
                <a:ext cx="642937" cy="56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오른쪽 화살표 59"/>
              <p:cNvSpPr/>
              <p:nvPr/>
            </p:nvSpPr>
            <p:spPr bwMode="auto">
              <a:xfrm rot="1783528">
                <a:off x="7162274" y="4997451"/>
                <a:ext cx="549424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6164" name="그룹 102"/>
              <p:cNvGrpSpPr>
                <a:grpSpLocks/>
              </p:cNvGrpSpPr>
              <p:nvPr/>
            </p:nvGrpSpPr>
            <p:grpSpPr bwMode="auto">
              <a:xfrm>
                <a:off x="7783513" y="5186363"/>
                <a:ext cx="865187" cy="593725"/>
                <a:chOff x="7874000" y="1898650"/>
                <a:chExt cx="865188" cy="593725"/>
              </a:xfrm>
            </p:grpSpPr>
            <p:sp>
              <p:nvSpPr>
                <p:cNvPr id="6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780" y="1898650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616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Flat Files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Sort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4198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43188"/>
            <a:ext cx="2871788" cy="3571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Key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필드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정의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692275"/>
            <a:ext cx="30178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Reformat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4301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66813" y="3214688"/>
            <a:ext cx="2714625" cy="14287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428750"/>
            <a:ext cx="44132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7953375" y="3000375"/>
            <a:ext cx="1785938" cy="1857375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필드와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신규 필드를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재구성하는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필드 타입도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 가능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135188"/>
            <a:ext cx="4594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Partition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44038" name="Picture 54" descr="DMExpress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38125" y="2492375"/>
            <a:ext cx="1714500" cy="3571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0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2135188"/>
            <a:ext cx="4594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2238375" y="2492375"/>
            <a:ext cx="1785938" cy="857250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파티션을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사이즈나 레코드 건수로 분리 저장 가능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95875" y="2849563"/>
            <a:ext cx="1714500" cy="4286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096125" y="2492375"/>
            <a:ext cx="2357438" cy="857250"/>
          </a:xfrm>
          <a:prstGeom prst="wedgeRoundRectCallout">
            <a:avLst>
              <a:gd name="adj1" fmla="val -60320"/>
              <a:gd name="adj2" fmla="val -11140"/>
              <a:gd name="adj3" fmla="val 16667"/>
            </a:avLst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파티션을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Key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 정의한 조건별로  분리 저장 가능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24375" y="1357313"/>
            <a:ext cx="571500" cy="4286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8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71290" y="2276475"/>
            <a:ext cx="339387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MERGE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01169" y="4441416"/>
            <a:ext cx="2847975" cy="504056"/>
            <a:chOff x="452608" y="2392313"/>
            <a:chExt cx="2847975" cy="504056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8" y="2428964"/>
              <a:ext cx="2847975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2142931" y="2392313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MERGE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이상의 파일을 병합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작업이 필요 없음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673" y="1340768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SORT-MERGE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안 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이상의 파일을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병합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398812" y="1331243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Merge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6157913" cy="12668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된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이상의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데이터를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빠르게 병합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584848" y="2276475"/>
            <a:ext cx="223651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JOIN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94812" y="4441416"/>
            <a:ext cx="2828925" cy="504056"/>
            <a:chOff x="416496" y="1729383"/>
            <a:chExt cx="2828925" cy="50405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772816"/>
              <a:ext cx="28289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1523434" y="1729383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1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JOIN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CDC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745058" y="1052736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위한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두 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280592" y="4438014"/>
            <a:ext cx="1857375" cy="1071563"/>
          </a:xfrm>
          <a:prstGeom prst="wedgeRoundRectCallout">
            <a:avLst>
              <a:gd name="adj1" fmla="val -19416"/>
              <a:gd name="adj2" fmla="val -64612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따른 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4528" y="2223914"/>
            <a:ext cx="5264447" cy="69019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529" y="2916734"/>
            <a:ext cx="2520280" cy="15222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528" y="3140968"/>
            <a:ext cx="5264447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7" y="1700808"/>
            <a:ext cx="608742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6095" y="300972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Join, CDC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1657350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" y="2214563"/>
            <a:ext cx="785813" cy="1000125"/>
          </a:xfrm>
          <a:prstGeom prst="wedgeRoundRectCallout">
            <a:avLst>
              <a:gd name="adj1" fmla="val 57201"/>
              <a:gd name="adj2" fmla="val -1588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할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Source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</a:p>
        </p:txBody>
      </p:sp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85938"/>
            <a:ext cx="53546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5024438" y="2857500"/>
            <a:ext cx="1500187" cy="642938"/>
          </a:xfrm>
          <a:prstGeom prst="wedgeRoundRectCallout">
            <a:avLst>
              <a:gd name="adj1" fmla="val -19270"/>
              <a:gd name="adj2" fmla="val -65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Key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왼쪽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오른쪽에서 클릭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10250" y="4519613"/>
            <a:ext cx="1857375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881938" y="4500563"/>
            <a:ext cx="1714500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Left, Right, Inner, Outer Join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24063" y="4643438"/>
            <a:ext cx="909637" cy="1000125"/>
          </a:xfrm>
          <a:prstGeom prst="wedgeRoundRectCallout">
            <a:avLst>
              <a:gd name="adj1" fmla="val 85445"/>
              <a:gd name="adj2" fmla="val -20319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Pre-Sort Source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위한 항목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500" y="4500563"/>
            <a:ext cx="2286000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I.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Overview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Join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348880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84118" y="1772816"/>
            <a:ext cx="909637" cy="576064"/>
          </a:xfrm>
          <a:prstGeom prst="wedgeRoundRectCallout">
            <a:avLst>
              <a:gd name="adj1" fmla="val -70576"/>
              <a:gd name="adj2" fmla="val 4825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9650" y="2780928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75611" y="2564904"/>
            <a:ext cx="909637" cy="576064"/>
          </a:xfrm>
          <a:prstGeom prst="wedgeRoundRectCallout">
            <a:avLst>
              <a:gd name="adj1" fmla="val -58011"/>
              <a:gd name="adj2" fmla="val 20143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</a:t>
            </a:r>
            <a:endParaRPr kumimoji="0" lang="en-US" altLang="ko-KR" sz="1200" b="1" kern="0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Join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Z_Temp\SyncSort\UFO\Docu\교육자료\GUI\DMEx_Pic\DMEx_Table\TB-FL_Join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3" y="1628800"/>
            <a:ext cx="535400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734384" y="2205237"/>
            <a:ext cx="5323121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73080" y="3119660"/>
            <a:ext cx="1701725" cy="1029419"/>
          </a:xfrm>
          <a:prstGeom prst="wedgeRoundRectCallout">
            <a:avLst>
              <a:gd name="adj1" fmla="val -18004"/>
              <a:gd name="adj2" fmla="val -73590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칼럼과</a:t>
            </a:r>
            <a:endParaRPr kumimoji="0" lang="en-US" altLang="ko-KR" sz="1200" b="1" kern="0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필드를 </a:t>
            </a:r>
            <a:endParaRPr kumimoji="0" lang="en-US" altLang="ko-KR" sz="1200" b="1" kern="0" dirty="0" smtClea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</a:t>
            </a:r>
            <a:r>
              <a:rPr kumimoji="0" lang="en-US" altLang="ko-KR" sz="1200" b="1" kern="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Join</a:t>
            </a:r>
            <a:endParaRPr kumimoji="0" lang="ko-KR" altLang="en-US" sz="1200" b="1" kern="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1958629" y="2276475"/>
            <a:ext cx="55146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AGGREGATE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39269" y="4441416"/>
            <a:ext cx="2881883" cy="504056"/>
            <a:chOff x="382588" y="1086644"/>
            <a:chExt cx="2881883" cy="50405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124744"/>
              <a:ext cx="28479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2588" y="1086644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0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AGGREGATE – MIN, MAX, AVG, TOTAL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8545" y="2492896"/>
            <a:ext cx="3240360" cy="57606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088904" y="2780928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82" y="1356395"/>
            <a:ext cx="4171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4592960" y="400506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 최대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최소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합산 값 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1700808"/>
            <a:ext cx="2376264" cy="72008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65168" y="2924944"/>
            <a:ext cx="23762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09122" y="1007095"/>
            <a:ext cx="1944278" cy="621705"/>
          </a:xfrm>
          <a:prstGeom prst="wedgeRoundRectCallout">
            <a:avLst>
              <a:gd name="adj1" fmla="val 19067"/>
              <a:gd name="adj2" fmla="val 6472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 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9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AGGREGATE – MIN, MAX, AVG, TOTAL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58106"/>
            <a:ext cx="4807744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45890" y="3717032"/>
            <a:ext cx="3240360" cy="43204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86250" y="3913634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880992" y="2845649"/>
            <a:ext cx="4680520" cy="120471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748263" y="429309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AGGREGATE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 시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반드시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REFORMAT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917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(Aggregate)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89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2571750" cy="1619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095500" y="2500313"/>
            <a:ext cx="2500313" cy="285750"/>
          </a:xfrm>
          <a:prstGeom prst="wedgeRoundRectCallout">
            <a:avLst>
              <a:gd name="adj1" fmla="val -28412"/>
              <a:gd name="adj2" fmla="val -79214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 Data(File, Table)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선택</a:t>
            </a:r>
          </a:p>
        </p:txBody>
      </p:sp>
      <p:pic>
        <p:nvPicPr>
          <p:cNvPr id="3789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2357438"/>
            <a:ext cx="3336925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Group By,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최대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최소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평균값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산출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239125" y="2214563"/>
            <a:ext cx="1500188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 할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Key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 화면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23938" y="2428875"/>
            <a:ext cx="1000125" cy="3571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6688" y="3071813"/>
            <a:ext cx="1376362" cy="1504950"/>
          </a:xfrm>
          <a:prstGeom prst="wedgeRoundRectCallout">
            <a:avLst>
              <a:gd name="adj1" fmla="val 17324"/>
              <a:gd name="adj2" fmla="val -64861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Aggregate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시 자동으로 화면에 표시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81750" y="3643313"/>
            <a:ext cx="500063" cy="6429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4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81338" y="2276475"/>
            <a:ext cx="33105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Unload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 dirty="0">
              <a:solidFill>
                <a:srgbClr val="6666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391" name="Group 80"/>
          <p:cNvGrpSpPr>
            <a:grpSpLocks/>
          </p:cNvGrpSpPr>
          <p:nvPr/>
        </p:nvGrpSpPr>
        <p:grpSpPr bwMode="auto">
          <a:xfrm>
            <a:off x="5700713" y="4221163"/>
            <a:ext cx="865187" cy="898525"/>
            <a:chOff x="4499" y="1170"/>
            <a:chExt cx="545" cy="374"/>
          </a:xfrm>
        </p:grpSpPr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Flat Files</a:t>
              </a:r>
            </a:p>
          </p:txBody>
        </p:sp>
      </p:grpSp>
      <p:grpSp>
        <p:nvGrpSpPr>
          <p:cNvPr id="16392" name="Group 73"/>
          <p:cNvGrpSpPr>
            <a:grpSpLocks/>
          </p:cNvGrpSpPr>
          <p:nvPr/>
        </p:nvGrpSpPr>
        <p:grpSpPr bwMode="auto">
          <a:xfrm>
            <a:off x="3071813" y="4267200"/>
            <a:ext cx="801687" cy="811213"/>
            <a:chOff x="2739" y="997"/>
            <a:chExt cx="505" cy="511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57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41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49313" y="1322388"/>
            <a:ext cx="574675" cy="4318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2188" y="2205038"/>
            <a:ext cx="6337300" cy="8636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2188" y="3025775"/>
            <a:ext cx="6337300" cy="835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473950" y="2060575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Database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73950" y="3149600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File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형태와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43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412875"/>
            <a:ext cx="56578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016375" y="4724400"/>
            <a:ext cx="1354138" cy="92868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칼럼 선택 방식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6375" y="2060575"/>
            <a:ext cx="1081088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46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46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657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6681788" y="4508500"/>
            <a:ext cx="2374900" cy="504825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칼럼 선택 방식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9850" y="1906588"/>
            <a:ext cx="1387475" cy="153987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I.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Components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1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3950"/>
            <a:ext cx="76009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48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800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808538" y="4365625"/>
            <a:ext cx="2376487" cy="50323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방식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3000" y="2079625"/>
            <a:ext cx="1603375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69350" y="2636838"/>
            <a:ext cx="739775" cy="36036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7325" y="1916113"/>
            <a:ext cx="1079500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50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28775"/>
            <a:ext cx="4489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521200" y="1916113"/>
            <a:ext cx="360363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48625" y="2060575"/>
            <a:ext cx="865188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2638" y="4724400"/>
            <a:ext cx="1800225" cy="7921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329488" y="2852738"/>
            <a:ext cx="2376487" cy="504825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파일의 위치와 파일명을 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5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16013"/>
            <a:ext cx="4487862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25" y="1403350"/>
            <a:ext cx="360363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9038" y="1576388"/>
            <a:ext cx="863600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89138"/>
            <a:ext cx="4121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684463" y="2247900"/>
            <a:ext cx="792162" cy="173038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9500"/>
            <a:ext cx="4122738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55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560" name="그룹 14"/>
          <p:cNvGrpSpPr>
            <a:grpSpLocks/>
          </p:cNvGrpSpPr>
          <p:nvPr/>
        </p:nvGrpSpPr>
        <p:grpSpPr bwMode="auto">
          <a:xfrm>
            <a:off x="4448175" y="1700213"/>
            <a:ext cx="4489450" cy="4260850"/>
            <a:chOff x="4448944" y="1700808"/>
            <a:chExt cx="4488180" cy="4259580"/>
          </a:xfrm>
        </p:grpSpPr>
        <p:pic>
          <p:nvPicPr>
            <p:cNvPr id="2356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944" y="1700808"/>
              <a:ext cx="4488180" cy="425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53626" y="1988059"/>
              <a:ext cx="358674" cy="144420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465888" y="2708275"/>
            <a:ext cx="1150937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00925" y="3573463"/>
            <a:ext cx="1873250" cy="503237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칼럼 </a:t>
            </a:r>
            <a:r>
              <a:rPr lang="ko-KR" altLang="en-US" sz="1200" b="1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구분자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입력 창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HEX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 입력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Unload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92188" y="3284538"/>
            <a:ext cx="6337300" cy="60483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081338" y="3716338"/>
            <a:ext cx="1352550" cy="792162"/>
          </a:xfrm>
          <a:prstGeom prst="wedgeRoundRectCallout">
            <a:avLst>
              <a:gd name="adj1" fmla="val -18127"/>
              <a:gd name="adj2" fmla="val -6175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칼럼 재배치</a:t>
            </a:r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81075"/>
            <a:ext cx="510540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08763" y="4076700"/>
            <a:ext cx="2881312" cy="1728788"/>
          </a:xfrm>
          <a:prstGeom prst="roundRect">
            <a:avLst>
              <a:gd name="adj" fmla="val 4542"/>
            </a:avLst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Unload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276873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1" name="Picture 3" descr="D:\Z_Temp\SyncSort\UFO\Docu\교육자료\GUI\DMEx_Pic\DMEx_Table\T2F_Unload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58677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52417" y="2708921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7185844" y="1988840"/>
            <a:ext cx="1944278" cy="749822"/>
          </a:xfrm>
          <a:prstGeom prst="wedgeRoundRectCallout">
            <a:avLst>
              <a:gd name="adj1" fmla="val -36781"/>
              <a:gd name="adj2" fmla="val 761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직접 입력 가능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6184" y="3013368"/>
            <a:ext cx="3787135" cy="27161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0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Unload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708920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52504" y="3182120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792760" y="418508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칼럼을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선택하고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레이아웃을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D:\Z_Temp\SyncSort\UFO\Docu\교육자료\GUI\DMEx_Pic\DMEx_Table\T2F_Unload_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1038275"/>
            <a:ext cx="4736306" cy="50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990810" y="2708920"/>
            <a:ext cx="4498694" cy="2952328"/>
          </a:xfrm>
          <a:prstGeom prst="roundRect">
            <a:avLst>
              <a:gd name="adj" fmla="val 4407"/>
            </a:avLst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560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3479800" y="2276475"/>
            <a:ext cx="233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Load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606" name="Group 73"/>
          <p:cNvGrpSpPr>
            <a:grpSpLocks/>
          </p:cNvGrpSpPr>
          <p:nvPr/>
        </p:nvGrpSpPr>
        <p:grpSpPr bwMode="auto">
          <a:xfrm>
            <a:off x="3022600" y="4267200"/>
            <a:ext cx="801688" cy="811213"/>
            <a:chOff x="2739" y="997"/>
            <a:chExt cx="505" cy="511"/>
          </a:xfrm>
        </p:grpSpPr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57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RDBMS</a:t>
              </a:r>
            </a:p>
          </p:txBody>
        </p:sp>
      </p:grpSp>
      <p:sp>
        <p:nvSpPr>
          <p:cNvPr id="25607" name="Text Box 44"/>
          <p:cNvSpPr txBox="1">
            <a:spLocks noChangeArrowheads="1"/>
          </p:cNvSpPr>
          <p:nvPr/>
        </p:nvSpPr>
        <p:spPr bwMode="auto">
          <a:xfrm>
            <a:off x="5683250" y="4521200"/>
            <a:ext cx="8461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12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Flat Files</a:t>
            </a:r>
          </a:p>
        </p:txBody>
      </p:sp>
      <p:sp>
        <p:nvSpPr>
          <p:cNvPr id="11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 dirty="0">
              <a:solidFill>
                <a:srgbClr val="6666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609" name="Group 74"/>
          <p:cNvGrpSpPr>
            <a:grpSpLocks/>
          </p:cNvGrpSpPr>
          <p:nvPr/>
        </p:nvGrpSpPr>
        <p:grpSpPr bwMode="auto">
          <a:xfrm>
            <a:off x="5689600" y="4257675"/>
            <a:ext cx="801688" cy="811213"/>
            <a:chOff x="2739" y="997"/>
            <a:chExt cx="505" cy="511"/>
          </a:xfrm>
        </p:grpSpPr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2759" y="1206"/>
              <a:ext cx="457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RDBMS</a:t>
              </a:r>
            </a:p>
          </p:txBody>
        </p:sp>
      </p:grpSp>
      <p:grpSp>
        <p:nvGrpSpPr>
          <p:cNvPr id="25610" name="Group 80"/>
          <p:cNvGrpSpPr>
            <a:grpSpLocks/>
          </p:cNvGrpSpPr>
          <p:nvPr/>
        </p:nvGrpSpPr>
        <p:grpSpPr bwMode="auto">
          <a:xfrm>
            <a:off x="3006725" y="4265613"/>
            <a:ext cx="865188" cy="898525"/>
            <a:chOff x="4499" y="1170"/>
            <a:chExt cx="545" cy="374"/>
          </a:xfrm>
        </p:grpSpPr>
        <p:sp>
          <p:nvSpPr>
            <p:cNvPr id="16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Flat Files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662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977188" y="5445125"/>
            <a:ext cx="1008062" cy="2873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1650" y="1557338"/>
            <a:ext cx="935038" cy="2873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765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76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773238"/>
            <a:ext cx="5608638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944938" y="3141663"/>
            <a:ext cx="4679950" cy="358775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I.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 방식</a:t>
            </a:r>
          </a:p>
        </p:txBody>
      </p:sp>
      <p:pic>
        <p:nvPicPr>
          <p:cNvPr id="92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28713"/>
            <a:ext cx="75533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67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1271588"/>
            <a:ext cx="492283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970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565400"/>
            <a:ext cx="2203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16063" y="2933700"/>
            <a:ext cx="1295400" cy="2174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348038"/>
            <a:ext cx="34369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Load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79488"/>
            <a:ext cx="73152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Load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D:\Z_Temp\SyncSort\UFO\Docu\교육자료\GUI\DMEx_Pic\DMEx_Table\F2T_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64568" y="2754312"/>
            <a:ext cx="3456384" cy="103472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01" name="Picture 5" descr="D:\Z_Temp\SyncSort\UFO\Docu\교육자료\GUI\DMEx_Pic\DMEx_Table\F2T_Load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31989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016896" y="3582282"/>
            <a:ext cx="5436666" cy="1214869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44888" y="4878427"/>
            <a:ext cx="3672408" cy="710813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20621" y="426026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Commit Interval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174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28813" y="2276475"/>
            <a:ext cx="6473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Table to Table</a:t>
            </a:r>
            <a:endParaRPr lang="ko-KR" altLang="en-US" sz="7200" dirty="0">
              <a:solidFill>
                <a:srgbClr val="3366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1749" name="그룹 70"/>
          <p:cNvGrpSpPr>
            <a:grpSpLocks/>
          </p:cNvGrpSpPr>
          <p:nvPr/>
        </p:nvGrpSpPr>
        <p:grpSpPr bwMode="auto">
          <a:xfrm>
            <a:off x="3008313" y="4086225"/>
            <a:ext cx="4000500" cy="1214438"/>
            <a:chOff x="595282" y="4286256"/>
            <a:chExt cx="4000500" cy="1214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1751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31752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17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1753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Flat Files</a:t>
                </a:r>
              </a:p>
            </p:txBody>
          </p:sp>
          <p:sp>
            <p:nvSpPr>
              <p:cNvPr id="11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 dirty="0">
                  <a:solidFill>
                    <a:srgbClr val="66669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755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756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31757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15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57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RDBMS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Table to Table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08050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92188" y="3068638"/>
            <a:ext cx="2808287" cy="11525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Table to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2428971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3" name="Picture 5" descr="D:\Z_Temp\SyncSort\UFO\Docu\교육자료\GUI\DMEx_Pic\DMEx_Table\T2T_Insert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73892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28864" y="278092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042495" y="3567337"/>
            <a:ext cx="551901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0621" y="3861048"/>
            <a:ext cx="1944278" cy="1328976"/>
          </a:xfrm>
          <a:prstGeom prst="wedgeRoundRectCallout">
            <a:avLst>
              <a:gd name="adj1" fmla="val 61199"/>
              <a:gd name="adj2" fmla="val -2251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칼럼만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Table to </a:t>
            </a:r>
            <a:r>
              <a:rPr lang="en-US" altLang="ko-KR" b="1" dirty="0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Table - Sample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3437082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 descr="D:\Z_Temp\SyncSort\UFO\Docu\교육자료\GUI\DMEx_Pic\DMEx_Table\T2T_Insert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5" y="1086788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8904" y="3501008"/>
            <a:ext cx="5112568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57253" y="391911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5385048" y="4653136"/>
            <a:ext cx="1944278" cy="1008112"/>
          </a:xfrm>
          <a:prstGeom prst="wedgeRoundRectCallout">
            <a:avLst>
              <a:gd name="adj1" fmla="val 19068"/>
              <a:gd name="adj2" fmla="val -6695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mapping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379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2527300" y="2565400"/>
            <a:ext cx="423705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 수 처 리</a:t>
            </a:r>
          </a:p>
        </p:txBody>
      </p:sp>
    </p:spTree>
    <p:extLst>
      <p:ext uri="{BB962C8B-B14F-4D97-AF65-F5344CB8AC3E}">
        <p14:creationId xmlns:p14="http://schemas.microsoft.com/office/powerpoint/2010/main" val="6378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 처리</a:t>
            </a:r>
          </a:p>
        </p:txBody>
      </p:sp>
      <p:pic>
        <p:nvPicPr>
          <p:cNvPr id="348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503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I.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Editor : Overview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DMExpress Task</a:t>
            </a:r>
            <a:r>
              <a:rPr kumimoji="0" lang="en-US" altLang="ko-KR" b="1" kern="0" dirty="0">
                <a:solidFill>
                  <a:srgbClr val="3366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 (</a:t>
            </a:r>
            <a:r>
              <a:rPr kumimoji="0" lang="ko-KR" altLang="en-US" b="1" kern="0" dirty="0">
                <a:solidFill>
                  <a:srgbClr val="3366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단위 작업</a:t>
            </a:r>
            <a:r>
              <a:rPr kumimoji="0" lang="en-US" altLang="ko-KR" b="1" kern="0" dirty="0">
                <a:solidFill>
                  <a:srgbClr val="3366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)</a:t>
            </a:r>
            <a:endParaRPr kumimoji="0" lang="en-US" altLang="ko-KR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DMExpress Job </a:t>
            </a:r>
            <a:r>
              <a:rPr kumimoji="0" lang="en-US" altLang="ko-KR" b="1" kern="0" dirty="0">
                <a:solidFill>
                  <a:srgbClr val="3366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(Task </a:t>
            </a:r>
            <a:r>
              <a:rPr kumimoji="0" lang="ko-KR" altLang="en-US" b="1" kern="0" dirty="0">
                <a:solidFill>
                  <a:srgbClr val="3366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작업들</a:t>
            </a:r>
            <a:r>
              <a:rPr kumimoji="0" lang="en-US" altLang="ko-KR" b="1" kern="0" dirty="0">
                <a:solidFill>
                  <a:srgbClr val="3366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)</a:t>
            </a: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</p:txBody>
      </p:sp>
      <p:pic>
        <p:nvPicPr>
          <p:cNvPr id="102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14500"/>
            <a:ext cx="33639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181350"/>
            <a:ext cx="8829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AutoShape 15" descr="mk:@MSITStore:C:\Program%20Files\DMExpress\Programs\dmexpress.chm::/image/taskeditor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49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601913"/>
            <a:ext cx="5048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1052513"/>
            <a:ext cx="495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 처리</a:t>
            </a:r>
          </a:p>
        </p:txBody>
      </p:sp>
      <p:pic>
        <p:nvPicPr>
          <p:cNvPr id="358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14838" y="1628775"/>
            <a:ext cx="576262" cy="5048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90750"/>
            <a:ext cx="55340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05300" y="3644900"/>
            <a:ext cx="4392613" cy="863600"/>
          </a:xfrm>
          <a:prstGeom prst="roundRect">
            <a:avLst>
              <a:gd name="adj" fmla="val 2337"/>
            </a:avLst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3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Job Editor</a:t>
            </a:r>
            <a:endParaRPr kumimoji="0" lang="ko-KR" altLang="en-US" sz="1000" dirty="0">
              <a:latin typeface="Arial Narrow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4608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초기 화면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스케줄러 기능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Job Log 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검색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연계된 필드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, Value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 추적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</p:txBody>
      </p:sp>
      <p:sp>
        <p:nvSpPr>
          <p:cNvPr id="4608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III. Job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구현 초기 화면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710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571625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단위작업인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만든 후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개의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Job Editor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배치 후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작동 시키는 화면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5276850" y="2743200"/>
            <a:ext cx="1285875" cy="357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rot="10800000" flipV="1">
            <a:off x="6838950" y="3571875"/>
            <a:ext cx="1543050" cy="146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9" name="모서리가 둥근 사각형 설명선 8"/>
          <p:cNvSpPr/>
          <p:nvPr/>
        </p:nvSpPr>
        <p:spPr>
          <a:xfrm>
            <a:off x="4095750" y="3571875"/>
            <a:ext cx="1857375" cy="1571625"/>
          </a:xfrm>
          <a:prstGeom prst="wedgeRoundRectCallout">
            <a:avLst>
              <a:gd name="adj1" fmla="val 59010"/>
              <a:gd name="adj2" fmla="val -34288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 화살표에서 우측 마우스 클릭하고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“Use Direct Data Flow”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 시 중간 단계의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파일생성 하지 않고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In-Memory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</a:t>
            </a:r>
            <a:endParaRPr kumimoji="0" lang="en-US" altLang="ko-KR" sz="1200" b="1" kern="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III. Job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스케줄러 사용</a:t>
            </a:r>
          </a:p>
        </p:txBody>
      </p:sp>
      <p:pic>
        <p:nvPicPr>
          <p:cNvPr id="481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95388"/>
            <a:ext cx="4265612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750" y="2038350"/>
            <a:ext cx="1857375" cy="1428750"/>
          </a:xfrm>
          <a:prstGeom prst="wedgeRoundRectCallout">
            <a:avLst>
              <a:gd name="adj1" fmla="val 54942"/>
              <a:gd name="adj2" fmla="val 2513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 수행에 대한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Schedule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지원</a:t>
            </a:r>
            <a:endParaRPr kumimoji="0" lang="en-US" altLang="ko-KR" sz="1200" b="1" kern="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월별 </a:t>
            </a:r>
            <a:endParaRPr kumimoji="0" lang="en-US" altLang="ko-KR" sz="1200" b="1" kern="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작동 가능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 </a:t>
            </a:r>
            <a:r>
              <a:rPr kumimoji="0" lang="ko-KR" altLang="en-US" sz="1200" b="1" kern="0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스캐쥴러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프로그램과 연동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1288" y="2971800"/>
            <a:ext cx="3886200" cy="2571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7463" y="3990975"/>
            <a:ext cx="4114800" cy="14382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38975" y="4019550"/>
            <a:ext cx="1857375" cy="1428750"/>
          </a:xfrm>
          <a:prstGeom prst="wedgeRoundRectCallout">
            <a:avLst>
              <a:gd name="adj1" fmla="val -64032"/>
              <a:gd name="adj2" fmla="val -21534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 수행 결과 별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예외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실패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선정된 담당자 메일로 전송 가능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888" y="2428875"/>
            <a:ext cx="2886075" cy="20955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34213" y="2268538"/>
            <a:ext cx="1628775" cy="1000125"/>
          </a:xfrm>
          <a:prstGeom prst="wedgeRoundRectCallout">
            <a:avLst>
              <a:gd name="adj1" fmla="val -97862"/>
              <a:gd name="adj2" fmla="val -2127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수행 결과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XML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이나 텍스트 형태로 저장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III. Job Editor : </a:t>
            </a:r>
            <a:r>
              <a:rPr lang="ko-KR" altLang="en-US" b="1" dirty="0" err="1" smtClean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스케쥴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수행 상태 확인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</a:p>
        </p:txBody>
      </p:sp>
      <p:pic>
        <p:nvPicPr>
          <p:cNvPr id="4915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 수행에 대한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Schedule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지원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월별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작동 가능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 </a:t>
            </a:r>
            <a:r>
              <a:rPr lang="ko-KR" altLang="en-US" sz="1200" b="1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스캐쥴러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프로그램과 연동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7963" y="16430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428875"/>
            <a:ext cx="350837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500438"/>
            <a:ext cx="35655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096000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 수행에 대한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확인 화면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실패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경고 구분</a:t>
            </a:r>
          </a:p>
        </p:txBody>
      </p:sp>
      <p:pic>
        <p:nvPicPr>
          <p:cNvPr id="491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428875"/>
            <a:ext cx="4173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00125"/>
            <a:ext cx="72628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III. Job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연계된 필드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Value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추적</a:t>
            </a:r>
          </a:p>
        </p:txBody>
      </p:sp>
      <p:pic>
        <p:nvPicPr>
          <p:cNvPr id="5018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4238625" y="2071688"/>
            <a:ext cx="1857375" cy="1428750"/>
          </a:xfrm>
          <a:prstGeom prst="wedgeRoundRectCallout">
            <a:avLst>
              <a:gd name="adj1" fmla="val -58391"/>
              <a:gd name="adj2" fmla="val 17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메타데이터 정보를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다른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연결되어 있는 필드나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Value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추적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4625" y="2214563"/>
            <a:ext cx="2143125" cy="1214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8938" y="3643313"/>
            <a:ext cx="1857375" cy="1428750"/>
          </a:xfrm>
          <a:prstGeom prst="wedgeRoundRectCallout">
            <a:avLst>
              <a:gd name="adj1" fmla="val -20955"/>
              <a:gd name="adj2" fmla="val -6620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데이터의 필드가 다음 </a:t>
            </a: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어느 부분과 연결되어 있는지 상세 화면으로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4"/>
            </a:pPr>
            <a:r>
              <a:rPr kumimoji="0" lang="ko-KR" altLang="en-US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유용한 기능</a:t>
            </a:r>
            <a:endParaRPr kumimoji="0" lang="ko-KR" altLang="en-US" sz="1000" dirty="0">
              <a:latin typeface="Arial Narrow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5120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Global Find</a:t>
            </a: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Help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 기능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</p:txBody>
      </p:sp>
      <p:sp>
        <p:nvSpPr>
          <p:cNvPr id="5120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28688"/>
            <a:ext cx="68357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IV.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유용한 기능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Global Find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222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071563"/>
            <a:ext cx="1857375" cy="1428750"/>
          </a:xfrm>
          <a:prstGeom prst="wedgeRoundRectCallout">
            <a:avLst>
              <a:gd name="adj1" fmla="val 54430"/>
              <a:gd name="adj2" fmla="val -2553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 Task, Job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사용한 정보를 검색하고 찾는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95500" y="1214438"/>
            <a:ext cx="6000750" cy="5715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262938" y="2857500"/>
            <a:ext cx="1476375" cy="1571625"/>
          </a:xfrm>
          <a:prstGeom prst="wedgeRoundRectCallout">
            <a:avLst>
              <a:gd name="adj1" fmla="val -58937"/>
              <a:gd name="adj2" fmla="val 19496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결과를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화면을 통해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볼 수 있으며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파일로 저장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하거나 프린트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재 사용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52563" y="3500438"/>
            <a:ext cx="6715125" cy="24288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000125"/>
            <a:ext cx="75215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IV.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유용한 기능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Help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3500438"/>
            <a:ext cx="1857375" cy="1428750"/>
          </a:xfrm>
          <a:prstGeom prst="wedgeRoundRectCallout">
            <a:avLst>
              <a:gd name="adj1" fmla="val 15968"/>
              <a:gd name="adj2" fmla="val 6046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  Help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클릭 후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궁금한 버튼을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클릭하면 자세한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도움말 확인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300" y="5143500"/>
            <a:ext cx="642938" cy="5000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071563"/>
            <a:ext cx="64166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51575" y="4286250"/>
            <a:ext cx="1476375" cy="1571625"/>
          </a:xfrm>
          <a:prstGeom prst="wedgeRoundRectCallout">
            <a:avLst>
              <a:gd name="adj1" fmla="val -26034"/>
              <a:gd name="adj2" fmla="val -69594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Condition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대한 </a:t>
            </a:r>
            <a:endParaRPr lang="en-US" altLang="ko-KR" sz="1200" b="1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도움말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5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For SQL Users</a:t>
            </a:r>
            <a:endParaRPr kumimoji="0" lang="ko-KR" altLang="en-US" sz="1000" dirty="0">
              <a:latin typeface="Arial Narrow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55299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Copy</a:t>
            </a: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Sort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Join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</p:txBody>
      </p:sp>
      <p:sp>
        <p:nvSpPr>
          <p:cNvPr id="55300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I.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Editor : 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설치</a:t>
            </a:r>
          </a:p>
        </p:txBody>
      </p:sp>
      <p:pic>
        <p:nvPicPr>
          <p:cNvPr id="112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DMExpress </a:t>
            </a:r>
            <a:r>
              <a:rPr kumimoji="0" lang="ko-KR" altLang="en-US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설치 파일</a:t>
            </a:r>
            <a:r>
              <a:rPr kumimoji="0" lang="en-US" altLang="ko-KR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, </a:t>
            </a:r>
            <a:r>
              <a:rPr kumimoji="0" lang="ko-KR" altLang="en-US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라이선스 파일</a:t>
            </a:r>
            <a:endParaRPr kumimoji="0" lang="en-US" altLang="ko-KR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DMExpress </a:t>
            </a:r>
            <a:r>
              <a:rPr kumimoji="0" lang="ko-KR" altLang="en-US" b="1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ＭＳ Ｐゴシック"/>
              </a:rPr>
              <a:t>폴더</a:t>
            </a:r>
            <a:endParaRPr kumimoji="0" lang="en-US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ＭＳ Ｐゴシック"/>
            </a:endParaRPr>
          </a:p>
        </p:txBody>
      </p:sp>
      <p:pic>
        <p:nvPicPr>
          <p:cNvPr id="112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357563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9313" y="3529013"/>
            <a:ext cx="2232025" cy="2159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792413" y="3860800"/>
            <a:ext cx="1368425" cy="576263"/>
          </a:xfrm>
          <a:prstGeom prst="wedgeRoundRectCallout">
            <a:avLst>
              <a:gd name="adj1" fmla="val -26529"/>
              <a:gd name="adj2" fmla="val -6048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라이선스 연장 적용 시 사용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49313" y="4624388"/>
            <a:ext cx="2232025" cy="2159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216150" y="5157788"/>
            <a:ext cx="1441450" cy="792162"/>
          </a:xfrm>
          <a:prstGeom prst="wedgeRoundRectCallout">
            <a:avLst>
              <a:gd name="adj1" fmla="val -30718"/>
              <a:gd name="adj2" fmla="val -8117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DMExpress Application </a:t>
            </a:r>
            <a:r>
              <a:rPr lang="ko-KR" altLang="en-US" sz="1200" b="1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화면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349500"/>
            <a:ext cx="3938588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3213100"/>
            <a:ext cx="38941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651273"/>
            <a:ext cx="5619750" cy="409575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V. For SQL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Copy, Filter, Reformat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63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652588"/>
            <a:ext cx="74485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V. For SQL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Sort, Filter, Reformat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73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781175"/>
            <a:ext cx="6867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V. For SQL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Summarize, Aggregate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83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90725"/>
            <a:ext cx="67722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V. For SQL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Join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93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62138"/>
            <a:ext cx="59531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V. For SQL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Multiple tasks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04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14500"/>
            <a:ext cx="5972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6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For </a:t>
            </a:r>
            <a:r>
              <a:rPr kumimoji="0" lang="en-US" altLang="ko-KR" sz="2400" b="1" dirty="0" err="1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SyncSort</a:t>
            </a: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 Users</a:t>
            </a:r>
            <a:endParaRPr kumimoji="0" lang="ko-KR" altLang="en-US" sz="1000" dirty="0">
              <a:latin typeface="Arial Narrow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6144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err="1">
                <a:latin typeface="Arial" charset="0"/>
                <a:ea typeface="나눔스퀘어라운드 Bold" panose="020B0600000101010101" pitchFamily="50" charset="-127"/>
              </a:rPr>
              <a:t>SyncSort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 Scripts to </a:t>
            </a:r>
            <a:r>
              <a:rPr kumimoji="0" lang="en-US" altLang="ko-KR" sz="1400" b="1" dirty="0" err="1">
                <a:latin typeface="Arial" charset="0"/>
                <a:ea typeface="나눔스퀘어라운드 Bold" panose="020B0600000101010101" pitchFamily="50" charset="-127"/>
              </a:rPr>
              <a:t>DMExpress</a:t>
            </a: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</p:txBody>
      </p:sp>
      <p:sp>
        <p:nvSpPr>
          <p:cNvPr id="6144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24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233613"/>
            <a:ext cx="6543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VI. For </a:t>
            </a:r>
            <a:r>
              <a:rPr lang="en-US" altLang="ko-KR" b="1" dirty="0" err="1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SyncSort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Users</a:t>
            </a:r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Syntax</a:t>
            </a:r>
            <a:endParaRPr lang="ko-KR" altLang="en-US" b="1" dirty="0">
              <a:solidFill>
                <a:srgbClr val="3366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349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81175"/>
            <a:ext cx="7124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ko-KR" altLang="en-US" b="1" dirty="0">
                <a:solidFill>
                  <a:srgbClr val="3366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기술지원 연락처</a:t>
            </a: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465888" y="2133600"/>
            <a:ext cx="2717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4400" b="1" kern="0" dirty="0">
                <a:solidFill>
                  <a:srgbClr val="FF0000"/>
                </a:solidFill>
                <a:latin typeface="휴먼둥근헤드라인" pitchFamily="18" charset="-127"/>
                <a:ea typeface="휴먼둥근헤드라인" pitchFamily="18" charset="-127"/>
              </a:rPr>
              <a:t>Q &amp; A</a:t>
            </a:r>
          </a:p>
        </p:txBody>
      </p:sp>
      <p:pic>
        <p:nvPicPr>
          <p:cNvPr id="64518" name="Picture 3" descr="logo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205038"/>
            <a:ext cx="20891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201738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920750" y="3068638"/>
            <a:ext cx="8221663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한국비지네스써비스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㈜                       02-533-9505</a:t>
            </a:r>
          </a:p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이준석 부장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  <a:hlinkClick r:id="rId6"/>
              </a:rPr>
              <a:t>jslee@kbscom.co.kr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010-5479-7541</a:t>
            </a:r>
          </a:p>
          <a:p>
            <a:pPr eaLnBrk="1" hangingPunct="1"/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>
                <a:latin typeface="맑은 고딕" pitchFamily="50" charset="-127"/>
                <a:ea typeface="맑은 고딕" pitchFamily="50" charset="-127"/>
              </a:rPr>
              <a:t>이준서 부</a:t>
            </a:r>
            <a:r>
              <a:rPr lang="ko-KR" altLang="en-US" sz="2400" b="1" smtClean="0">
                <a:latin typeface="맑은 고딕" pitchFamily="50" charset="-127"/>
                <a:ea typeface="맑은 고딕" pitchFamily="50" charset="-127"/>
              </a:rPr>
              <a:t>장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  <a:hlinkClick r:id="rId7"/>
              </a:rPr>
              <a:t>ljs@kbscom.co.kr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   010-3915-0728</a:t>
            </a:r>
          </a:p>
          <a:p>
            <a:pPr eaLnBrk="1" hangingPunct="1"/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2"/>
            </a:pPr>
            <a:r>
              <a:rPr kumimoji="0" lang="en-US" altLang="ko-KR" sz="2400" b="1" dirty="0">
                <a:solidFill>
                  <a:srgbClr val="7889FB"/>
                </a:solidFill>
                <a:latin typeface="Arial" charset="0"/>
                <a:ea typeface="나눔스퀘어라운드 Bold" panose="020B0600000101010101" pitchFamily="50" charset="-127"/>
              </a:rPr>
              <a:t>Task Editor</a:t>
            </a:r>
            <a:endParaRPr kumimoji="0" lang="ko-KR" altLang="en-US" sz="1000" dirty="0">
              <a:latin typeface="Arial Narrow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13315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초기 화면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연결 </a:t>
            </a:r>
            <a:r>
              <a:rPr kumimoji="0" lang="ko-KR" altLang="en-US" sz="1400" b="1" dirty="0" smtClean="0">
                <a:latin typeface="Arial" charset="0"/>
                <a:ea typeface="나눔스퀘어라운드 Bold" panose="020B0600000101010101" pitchFamily="50" charset="-127"/>
              </a:rPr>
              <a:t>정보</a:t>
            </a:r>
            <a:endParaRPr kumimoji="0" lang="en-US" altLang="ko-KR" sz="1400" b="1" dirty="0" smtClean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  <a:ea typeface="나눔스퀘어라운드 Bold" panose="020B0600000101010101" pitchFamily="50" charset="-127"/>
              </a:rPr>
              <a:t>기본 기능</a:t>
            </a: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1) COPY</a:t>
            </a:r>
            <a:b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2) SORT</a:t>
            </a:r>
            <a:b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3) MERGE</a:t>
            </a:r>
            <a:b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4) JOIN</a:t>
            </a:r>
            <a:b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</a:b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5) AGGREGATE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Unload (Table to File)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Load (File to Table)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  <a:ea typeface="나눔스퀘어라운드 Bold" panose="020B0600000101010101" pitchFamily="50" charset="-127"/>
              </a:rPr>
              <a:t>Table  to  Table</a:t>
            </a: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  <a:ea typeface="나눔스퀘어라운드 Bold" panose="020B0600000101010101" pitchFamily="50" charset="-127"/>
              </a:rPr>
              <a:t>변수 </a:t>
            </a:r>
            <a:r>
              <a:rPr kumimoji="0" lang="ko-KR" altLang="en-US" sz="1400" b="1" dirty="0" smtClean="0">
                <a:latin typeface="Arial" charset="0"/>
                <a:ea typeface="나눔스퀘어라운드 Bold" panose="020B0600000101010101" pitchFamily="50" charset="-127"/>
              </a:rPr>
              <a:t>처리</a:t>
            </a: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</a:br>
            <a: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dirty="0">
                <a:latin typeface="Arial" charset="0"/>
                <a:ea typeface="나눔스퀘어라운드 Bold" panose="020B0600000101010101" pitchFamily="50" charset="-127"/>
              </a:rPr>
            </a:b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  <a:ea typeface="나눔스퀘어라운드 Bold" panose="020B0600000101010101" pitchFamily="50" charset="-127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  <a:ea typeface="나눔스퀘어라운드 Bold" panose="020B0600000101010101" pitchFamily="50" charset="-127"/>
            </a:endParaRPr>
          </a:p>
        </p:txBody>
      </p:sp>
      <p:sp>
        <p:nvSpPr>
          <p:cNvPr id="13316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4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6648</TotalTime>
  <Words>1644</Words>
  <Application>Microsoft Office PowerPoint</Application>
  <PresentationFormat>A4 용지(210x297mm)</PresentationFormat>
  <Paragraphs>525</Paragraphs>
  <Slides>88</Slides>
  <Notes>88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9" baseType="lpstr">
      <vt:lpstr>굴림</vt:lpstr>
      <vt:lpstr>나눔스퀘어 ExtraBold</vt:lpstr>
      <vt:lpstr>나눔스퀘어라운드 Bold</vt:lpstr>
      <vt:lpstr>휴먼둥근헤드라인</vt:lpstr>
      <vt:lpstr>Arial</vt:lpstr>
      <vt:lpstr>Arial Narrow</vt:lpstr>
      <vt:lpstr>MS PGothic</vt:lpstr>
      <vt:lpstr>나눔스퀘어라운드 ExtraBold</vt:lpstr>
      <vt:lpstr>맑은 고딕</vt:lpstr>
      <vt:lpstr>기본 디자인</vt:lpstr>
      <vt:lpstr>비트맵 이미지</vt:lpstr>
      <vt:lpstr>DMExpress 교육 자료 –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이준석</dc:creator>
  <cp:lastModifiedBy>USER</cp:lastModifiedBy>
  <cp:revision>355</cp:revision>
  <dcterms:created xsi:type="dcterms:W3CDTF">2004-11-29T01:56:11Z</dcterms:created>
  <dcterms:modified xsi:type="dcterms:W3CDTF">2021-02-22T04:34:33Z</dcterms:modified>
</cp:coreProperties>
</file>